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20"/>
  </p:notesMasterIdLst>
  <p:handoutMasterIdLst>
    <p:handoutMasterId r:id="rId21"/>
  </p:handoutMasterIdLst>
  <p:sldIdLst>
    <p:sldId id="256" r:id="rId5"/>
    <p:sldId id="261" r:id="rId6"/>
    <p:sldId id="257" r:id="rId7"/>
    <p:sldId id="258" r:id="rId8"/>
    <p:sldId id="262" r:id="rId9"/>
    <p:sldId id="265" r:id="rId10"/>
    <p:sldId id="272" r:id="rId11"/>
    <p:sldId id="269" r:id="rId12"/>
    <p:sldId id="267" r:id="rId13"/>
    <p:sldId id="274" r:id="rId14"/>
    <p:sldId id="266" r:id="rId15"/>
    <p:sldId id="273" r:id="rId16"/>
    <p:sldId id="268"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8BA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p:scale>
          <a:sx n="75" d="100"/>
          <a:sy n="75" d="100"/>
        </p:scale>
        <p:origin x="-931" y="-341"/>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pPr/>
              <a:t>9/12/2022</a:t>
            </a:fld>
            <a:endParaRPr lang="en-US" dirty="0"/>
          </a:p>
        </p:txBody>
      </p:sp>
      <p:sp>
        <p:nvSpPr>
          <p:cNvPr id="4" name="Footer Placeholder 3">
            <a:extLst>
              <a:ext uri="{FF2B5EF4-FFF2-40B4-BE49-F238E27FC236}">
                <a16:creationId xmlns:a16="http://schemas.microsoft.com/office/drawing/2014/main" xmlns=""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pPr/>
              <a:t>‹#›</a:t>
            </a:fld>
            <a:endParaRPr lang="en-US" dirty="0"/>
          </a:p>
        </p:txBody>
      </p:sp>
    </p:spTree>
    <p:extLst>
      <p:ext uri="{BB962C8B-B14F-4D97-AF65-F5344CB8AC3E}">
        <p14:creationId xmlns:p14="http://schemas.microsoft.com/office/powerpoint/2010/main" xmlns=""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pPr/>
              <a:t>9/12/2022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pPr/>
              <a:t>‹#›</a:t>
            </a:fld>
            <a:endParaRPr lang="en-US" dirty="0"/>
          </a:p>
        </p:txBody>
      </p:sp>
    </p:spTree>
    <p:extLst>
      <p:ext uri="{BB962C8B-B14F-4D97-AF65-F5344CB8AC3E}">
        <p14:creationId xmlns:p14="http://schemas.microsoft.com/office/powerpoint/2010/main" xmlns=""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pPr/>
              <a:t>1</a:t>
            </a:fld>
            <a:endParaRPr lang="en-US" dirty="0"/>
          </a:p>
        </p:txBody>
      </p:sp>
    </p:spTree>
    <p:extLst>
      <p:ext uri="{BB962C8B-B14F-4D97-AF65-F5344CB8AC3E}">
        <p14:creationId xmlns:p14="http://schemas.microsoft.com/office/powerpoint/2010/main" xmlns=""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pPr/>
              <a:t>3</a:t>
            </a:fld>
            <a:endParaRPr lang="en-US" dirty="0"/>
          </a:p>
        </p:txBody>
      </p:sp>
    </p:spTree>
    <p:extLst>
      <p:ext uri="{BB962C8B-B14F-4D97-AF65-F5344CB8AC3E}">
        <p14:creationId xmlns:p14="http://schemas.microsoft.com/office/powerpoint/2010/main" xmlns="" val="127208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pPr/>
              <a:t>4</a:t>
            </a:fld>
            <a:endParaRPr lang="en-US" dirty="0"/>
          </a:p>
        </p:txBody>
      </p:sp>
    </p:spTree>
    <p:extLst>
      <p:ext uri="{BB962C8B-B14F-4D97-AF65-F5344CB8AC3E}">
        <p14:creationId xmlns:p14="http://schemas.microsoft.com/office/powerpoint/2010/main" xmlns="" val="203945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pPr/>
              <a:t>9/12/2022</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pPr/>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pPr/>
              <a:t>9/12/2022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pPr/>
              <a:t>9/12/2022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pPr/>
              <a:t>9/12/2022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pPr/>
              <a:t>9/12/2022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pPr/>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pPr/>
              <a:t>9/12/2022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pPr/>
              <a:t>9/12/2022</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pPr/>
              <a:t>9/12/2022</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pPr/>
              <a:t>9/12/2022</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pPr/>
              <a:t>9/12/2022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pPr/>
              <a:t>9/12/2022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pPr/>
              <a:t>9/12/2022</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xmlns=""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pixabay.com/vectors/man-business-cartoon-businessman-135134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dbus.in/" TargetMode="External"/><Relationship Id="rId7" Type="http://schemas.openxmlformats.org/officeDocument/2006/relationships/hyperlink" Target="https://www.rawpixel.com/search/link" TargetMode="External"/><Relationship Id="rId2" Type="http://schemas.openxmlformats.org/officeDocument/2006/relationships/hyperlink" Target="https://www.ixigo.com/" TargetMode="Externa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hyperlink" Target="https://docs.google.com/forms/d/1usT3UBZmbSR5dRbSEzMlj74uPhWBGw5Br9xh6ORwnZc/edit" TargetMode="External"/><Relationship Id="rId4" Type="http://schemas.openxmlformats.org/officeDocument/2006/relationships/hyperlink" Target="https://www.makemytrip.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thank-you-animated-character-3006975/"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freepngimg.com/png/30671-travel-clipart"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people-crowd-individuals-group-304353/"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xmlns="" id="{63FED537-3AF1-4C36-9904-77B6A54D27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050E78D6-F072-48E7-8270-20EFBDD26F36}"/>
              </a:ext>
            </a:extLst>
          </p:cNvPr>
          <p:cNvSpPr>
            <a:spLocks noGrp="1"/>
          </p:cNvSpPr>
          <p:nvPr>
            <p:ph type="ctrTitle"/>
          </p:nvPr>
        </p:nvSpPr>
        <p:spPr>
          <a:xfrm>
            <a:off x="1109980" y="5029587"/>
            <a:ext cx="9966960" cy="1325880"/>
          </a:xfrm>
        </p:spPr>
        <p:txBody>
          <a:bodyPr>
            <a:noAutofit/>
          </a:bodyPr>
          <a:lstStyle/>
          <a:p>
            <a:r>
              <a:rPr lang="en-US" sz="5400" cap="none" dirty="0"/>
              <a:t>TRAVEL,TOURISM </a:t>
            </a:r>
            <a:br>
              <a:rPr lang="en-US" sz="5400" cap="none" dirty="0"/>
            </a:br>
            <a:r>
              <a:rPr lang="en-US" sz="5400" cap="none" dirty="0"/>
              <a:t>&amp; </a:t>
            </a:r>
            <a:br>
              <a:rPr lang="en-US" sz="5400" cap="none" dirty="0"/>
            </a:br>
            <a:r>
              <a:rPr lang="en-US" sz="5400" cap="none" dirty="0"/>
              <a:t> HOSPITALITY</a:t>
            </a:r>
          </a:p>
        </p:txBody>
      </p:sp>
      <p:pic>
        <p:nvPicPr>
          <p:cNvPr id="7" name="Picture 6" descr="Man looking at landscape">
            <a:extLst>
              <a:ext uri="{FF2B5EF4-FFF2-40B4-BE49-F238E27FC236}">
                <a16:creationId xmlns:a16="http://schemas.microsoft.com/office/drawing/2014/main" xmlns="" id="{CD9EF39B-AB41-49AB-8163-8B5FD7D28329}"/>
              </a:ext>
            </a:extLst>
          </p:cNvPr>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243840" y="256540"/>
            <a:ext cx="11704320" cy="3764276"/>
          </a:xfrm>
          <a:prstGeom prst="rect">
            <a:avLst/>
          </a:prstGeom>
        </p:spPr>
      </p:pic>
    </p:spTree>
    <p:extLst>
      <p:ext uri="{BB962C8B-B14F-4D97-AF65-F5344CB8AC3E}">
        <p14:creationId xmlns:p14="http://schemas.microsoft.com/office/powerpoint/2010/main" xmlns=""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9440" y="426720"/>
            <a:ext cx="4612640" cy="1446550"/>
          </a:xfrm>
          <a:prstGeom prst="rect">
            <a:avLst/>
          </a:prstGeom>
          <a:noFill/>
        </p:spPr>
        <p:txBody>
          <a:bodyPr wrap="square" rtlCol="0">
            <a:spAutoFit/>
          </a:bodyPr>
          <a:lstStyle/>
          <a:p>
            <a:pPr>
              <a:buFont typeface="Wingdings" pitchFamily="2" charset="2"/>
              <a:buChar char="q"/>
            </a:pPr>
            <a:r>
              <a:rPr lang="en-US" sz="4400" b="1" dirty="0" smtClean="0">
                <a:solidFill>
                  <a:schemeClr val="accent1"/>
                </a:solidFill>
              </a:rPr>
              <a:t>Empathy </a:t>
            </a:r>
            <a:r>
              <a:rPr lang="en-US" sz="4400" b="1" dirty="0" smtClean="0">
                <a:solidFill>
                  <a:schemeClr val="accent1"/>
                </a:solidFill>
              </a:rPr>
              <a:t>map:</a:t>
            </a:r>
            <a:endParaRPr lang="en-US" sz="4400" b="1" dirty="0" smtClean="0">
              <a:solidFill>
                <a:schemeClr val="accent1"/>
              </a:solidFill>
            </a:endParaRPr>
          </a:p>
          <a:p>
            <a:endParaRPr lang="en-US" sz="4400" dirty="0">
              <a:solidFill>
                <a:schemeClr val="accent1"/>
              </a:solidFill>
            </a:endParaRPr>
          </a:p>
        </p:txBody>
      </p:sp>
      <p:pic>
        <p:nvPicPr>
          <p:cNvPr id="2050" name="Picture 2"/>
          <p:cNvPicPr>
            <a:picLocks noChangeAspect="1" noChangeArrowheads="1"/>
          </p:cNvPicPr>
          <p:nvPr/>
        </p:nvPicPr>
        <p:blipFill>
          <a:blip r:embed="rId2"/>
          <a:srcRect/>
          <a:stretch>
            <a:fillRect/>
          </a:stretch>
        </p:blipFill>
        <p:spPr bwMode="auto">
          <a:xfrm>
            <a:off x="2235200" y="1634848"/>
            <a:ext cx="7753985" cy="444654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0E0656-3E43-4DCA-0A9B-8460F95936A8}"/>
              </a:ext>
            </a:extLst>
          </p:cNvPr>
          <p:cNvSpPr txBox="1"/>
          <p:nvPr/>
        </p:nvSpPr>
        <p:spPr>
          <a:xfrm>
            <a:off x="731520" y="442719"/>
            <a:ext cx="11228384" cy="2616101"/>
          </a:xfrm>
          <a:prstGeom prst="rect">
            <a:avLst/>
          </a:prstGeom>
          <a:noFill/>
        </p:spPr>
        <p:txBody>
          <a:bodyPr wrap="square" rtlCol="0">
            <a:spAutoFit/>
          </a:bodyPr>
          <a:lstStyle/>
          <a:p>
            <a:pPr>
              <a:buFont typeface="Wingdings" pitchFamily="2" charset="2"/>
              <a:buChar char="q"/>
            </a:pPr>
            <a:r>
              <a:rPr lang="en-US" sz="4400" dirty="0">
                <a:solidFill>
                  <a:schemeClr val="accent1"/>
                </a:solidFill>
              </a:rPr>
              <a:t>By this survey we introducing an </a:t>
            </a:r>
            <a:r>
              <a:rPr lang="en-US" sz="4400" dirty="0" smtClean="0">
                <a:solidFill>
                  <a:schemeClr val="accent1"/>
                </a:solidFill>
              </a:rPr>
              <a:t>website</a:t>
            </a:r>
          </a:p>
          <a:p>
            <a:r>
              <a:rPr lang="en-US" sz="4400" dirty="0" smtClean="0">
                <a:solidFill>
                  <a:schemeClr val="accent1"/>
                </a:solidFill>
              </a:rPr>
              <a:t>     called:</a:t>
            </a:r>
          </a:p>
          <a:p>
            <a:r>
              <a:rPr lang="en-US" sz="4400" dirty="0" smtClean="0">
                <a:solidFill>
                  <a:schemeClr val="accent1"/>
                </a:solidFill>
              </a:rPr>
              <a:t> </a:t>
            </a:r>
            <a:endParaRPr lang="en-US" sz="4400" dirty="0">
              <a:solidFill>
                <a:schemeClr val="accent1"/>
              </a:solidFill>
            </a:endParaRPr>
          </a:p>
          <a:p>
            <a:r>
              <a:rPr lang="en-US" sz="3200" dirty="0"/>
              <a:t>                    </a:t>
            </a:r>
            <a:r>
              <a:rPr lang="en-US" sz="3200" dirty="0">
                <a:highlight>
                  <a:srgbClr val="C0C0C0"/>
                </a:highlight>
              </a:rPr>
              <a:t> </a:t>
            </a:r>
            <a:r>
              <a:rPr lang="en-US" sz="3200" dirty="0" smtClean="0">
                <a:highlight>
                  <a:srgbClr val="C0C0C0"/>
                </a:highlight>
              </a:rPr>
              <a:t>                                  </a:t>
            </a:r>
            <a:r>
              <a:rPr lang="en-IN" sz="2800" dirty="0" smtClean="0">
                <a:highlight>
                  <a:srgbClr val="C0C0C0"/>
                </a:highlight>
              </a:rPr>
              <a:t>   </a:t>
            </a:r>
            <a:endParaRPr lang="en-US" sz="3200" dirty="0">
              <a:highlight>
                <a:srgbClr val="C0C0C0"/>
              </a:highlight>
            </a:endParaRPr>
          </a:p>
        </p:txBody>
      </p:sp>
      <p:pic>
        <p:nvPicPr>
          <p:cNvPr id="8" name="Picture 7">
            <a:extLst>
              <a:ext uri="{FF2B5EF4-FFF2-40B4-BE49-F238E27FC236}">
                <a16:creationId xmlns:a16="http://schemas.microsoft.com/office/drawing/2014/main" xmlns="" id="{6AE4967E-9CCF-542A-DEC3-09A67AD16ADB}"/>
              </a:ext>
            </a:extLst>
          </p:cNvPr>
          <p:cNvPicPr>
            <a:picLocks noChangeAspect="1"/>
          </p:cNvPicPr>
          <p:nvPr/>
        </p:nvPicPr>
        <p:blipFill>
          <a:blip r:embed="rId2">
            <a:extLst>
              <a:ext uri="{837473B0-CC2E-450A-ABE3-18F120FF3D39}">
                <a1611:picAttrSrcUrl xmlns:a1611="http://schemas.microsoft.com/office/drawing/2016/11/main" xmlns="" r:id="rId5"/>
              </a:ext>
            </a:extLst>
          </a:blip>
          <a:stretch>
            <a:fillRect/>
          </a:stretch>
        </p:blipFill>
        <p:spPr>
          <a:xfrm>
            <a:off x="7244079" y="1885196"/>
            <a:ext cx="4303833" cy="3966964"/>
          </a:xfrm>
          <a:prstGeom prst="rect">
            <a:avLst/>
          </a:prstGeom>
        </p:spPr>
      </p:pic>
      <p:sp>
        <p:nvSpPr>
          <p:cNvPr id="7" name="TextBox 6"/>
          <p:cNvSpPr txBox="1"/>
          <p:nvPr/>
        </p:nvSpPr>
        <p:spPr>
          <a:xfrm>
            <a:off x="741680" y="2052320"/>
            <a:ext cx="5953760" cy="3139321"/>
          </a:xfrm>
          <a:prstGeom prst="rect">
            <a:avLst/>
          </a:prstGeom>
          <a:noFill/>
        </p:spPr>
        <p:txBody>
          <a:bodyPr wrap="square" rtlCol="0">
            <a:spAutoFit/>
          </a:bodyPr>
          <a:lstStyle/>
          <a:p>
            <a:r>
              <a:rPr lang="en-US" dirty="0" smtClean="0"/>
              <a:t>On this website we are coming to design a travel and hospitality based website. We are providing a multi-tourist place which is very famous in India. Also, we are providing the best information so that people can know how to reach their destination . And when it comes to hospitality, we are giving information for people who want to travel to their dream places. and providing a service for them by booking hotel tickets through our website. and also providing food while they travel, either from railways, buses, etc, through the help of this website . So this is the basic model we are coming up with for this website.</a:t>
            </a:r>
            <a:endParaRPr lang="en-US" dirty="0"/>
          </a:p>
        </p:txBody>
      </p:sp>
      <p:sp>
        <p:nvSpPr>
          <p:cNvPr id="11" name="TextBox 10"/>
          <p:cNvSpPr txBox="1"/>
          <p:nvPr/>
        </p:nvSpPr>
        <p:spPr>
          <a:xfrm>
            <a:off x="2987040" y="1087120"/>
            <a:ext cx="3098800" cy="769441"/>
          </a:xfrm>
          <a:prstGeom prst="rect">
            <a:avLst/>
          </a:prstGeom>
          <a:noFill/>
        </p:spPr>
        <p:txBody>
          <a:bodyPr wrap="square" rtlCol="0">
            <a:spAutoFit/>
          </a:bodyPr>
          <a:lstStyle/>
          <a:p>
            <a:r>
              <a:rPr lang="en-US" sz="4400" dirty="0" err="1" smtClean="0">
                <a:latin typeface="Algerian" pitchFamily="82" charset="0"/>
              </a:rPr>
              <a:t>hodophile</a:t>
            </a:r>
            <a:endParaRPr lang="en-US" sz="4400" dirty="0">
              <a:latin typeface="Algerian" pitchFamily="82" charset="0"/>
            </a:endParaRPr>
          </a:p>
        </p:txBody>
      </p:sp>
    </p:spTree>
    <p:extLst>
      <p:ext uri="{BB962C8B-B14F-4D97-AF65-F5344CB8AC3E}">
        <p14:creationId xmlns:p14="http://schemas.microsoft.com/office/powerpoint/2010/main" xmlns="" val="245563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5040" y="406400"/>
            <a:ext cx="9367520" cy="1446550"/>
          </a:xfrm>
          <a:prstGeom prst="rect">
            <a:avLst/>
          </a:prstGeom>
          <a:noFill/>
        </p:spPr>
        <p:txBody>
          <a:bodyPr wrap="square" rtlCol="0">
            <a:spAutoFit/>
          </a:bodyPr>
          <a:lstStyle/>
          <a:p>
            <a:pPr>
              <a:buFont typeface="Wingdings" pitchFamily="2" charset="2"/>
              <a:buChar char="q"/>
            </a:pPr>
            <a:r>
              <a:rPr lang="en-US" sz="4400" dirty="0" smtClean="0">
                <a:solidFill>
                  <a:schemeClr val="accent1"/>
                </a:solidFill>
              </a:rPr>
              <a:t>Modules we are </a:t>
            </a:r>
            <a:r>
              <a:rPr lang="en-US" sz="4400" dirty="0" smtClean="0">
                <a:solidFill>
                  <a:schemeClr val="accent1"/>
                </a:solidFill>
              </a:rPr>
              <a:t>including in </a:t>
            </a:r>
            <a:r>
              <a:rPr lang="en-US" sz="4400" dirty="0" smtClean="0">
                <a:solidFill>
                  <a:schemeClr val="accent1"/>
                </a:solidFill>
              </a:rPr>
              <a:t>this </a:t>
            </a:r>
            <a:r>
              <a:rPr lang="en-US" sz="4400" dirty="0" smtClean="0">
                <a:solidFill>
                  <a:schemeClr val="accent1"/>
                </a:solidFill>
              </a:rPr>
              <a:t>      </a:t>
            </a:r>
          </a:p>
          <a:p>
            <a:r>
              <a:rPr lang="en-US" sz="4400" dirty="0" smtClean="0">
                <a:solidFill>
                  <a:schemeClr val="accent1"/>
                </a:solidFill>
              </a:rPr>
              <a:t> </a:t>
            </a:r>
            <a:r>
              <a:rPr lang="en-US" sz="4400" dirty="0" smtClean="0">
                <a:solidFill>
                  <a:schemeClr val="accent1"/>
                </a:solidFill>
              </a:rPr>
              <a:t>    website.</a:t>
            </a:r>
            <a:endParaRPr lang="en-US" sz="4400"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E28078-2521-9056-033B-E1DD9EA0603F}"/>
              </a:ext>
            </a:extLst>
          </p:cNvPr>
          <p:cNvSpPr txBox="1"/>
          <p:nvPr/>
        </p:nvSpPr>
        <p:spPr>
          <a:xfrm>
            <a:off x="213360" y="553673"/>
            <a:ext cx="8016240" cy="769441"/>
          </a:xfrm>
          <a:prstGeom prst="rect">
            <a:avLst/>
          </a:prstGeom>
          <a:noFill/>
        </p:spPr>
        <p:txBody>
          <a:bodyPr wrap="square" rtlCol="0">
            <a:spAutoFit/>
          </a:bodyPr>
          <a:lstStyle/>
          <a:p>
            <a:pPr>
              <a:buFont typeface="Wingdings" pitchFamily="2" charset="2"/>
              <a:buChar char="q"/>
            </a:pPr>
            <a:r>
              <a:rPr lang="en-US" sz="4400" dirty="0">
                <a:solidFill>
                  <a:schemeClr val="accent1"/>
                </a:solidFill>
              </a:rPr>
              <a:t>Online research websites:</a:t>
            </a:r>
            <a:endParaRPr lang="en-IN" sz="4400" dirty="0">
              <a:solidFill>
                <a:schemeClr val="accent1"/>
              </a:solidFill>
            </a:endParaRPr>
          </a:p>
        </p:txBody>
      </p:sp>
      <p:sp>
        <p:nvSpPr>
          <p:cNvPr id="3" name="TextBox 2">
            <a:extLst>
              <a:ext uri="{FF2B5EF4-FFF2-40B4-BE49-F238E27FC236}">
                <a16:creationId xmlns:a16="http://schemas.microsoft.com/office/drawing/2014/main" xmlns="" id="{5F0AD54E-6F5F-0C38-60F4-325DF2F048E7}"/>
              </a:ext>
            </a:extLst>
          </p:cNvPr>
          <p:cNvSpPr txBox="1"/>
          <p:nvPr/>
        </p:nvSpPr>
        <p:spPr>
          <a:xfrm>
            <a:off x="1501628" y="1261559"/>
            <a:ext cx="5670957" cy="1815882"/>
          </a:xfrm>
          <a:prstGeom prst="rect">
            <a:avLst/>
          </a:prstGeom>
          <a:noFill/>
        </p:spPr>
        <p:txBody>
          <a:bodyPr wrap="square" rtlCol="0">
            <a:spAutoFit/>
          </a:bodyPr>
          <a:lstStyle/>
          <a:p>
            <a:pPr marL="457200" indent="-457200">
              <a:buFont typeface="Arial" panose="020B0604020202020204" pitchFamily="34" charset="0"/>
              <a:buChar char="•"/>
            </a:pPr>
            <a:r>
              <a:rPr lang="en-IN" sz="2800" dirty="0">
                <a:hlinkClick r:id="rId2"/>
              </a:rPr>
              <a:t>https://www.ixigo.com/</a:t>
            </a:r>
            <a:endParaRPr lang="en-IN" sz="2800" dirty="0"/>
          </a:p>
          <a:p>
            <a:pPr marL="457200" indent="-457200">
              <a:buFont typeface="Arial" panose="020B0604020202020204" pitchFamily="34" charset="0"/>
              <a:buChar char="•"/>
            </a:pPr>
            <a:r>
              <a:rPr lang="en-IN" sz="2800" dirty="0">
                <a:hlinkClick r:id="rId3"/>
              </a:rPr>
              <a:t>https://www.redbus.in/</a:t>
            </a:r>
            <a:endParaRPr lang="en-IN" sz="2800" dirty="0"/>
          </a:p>
          <a:p>
            <a:pPr marL="457200" indent="-457200">
              <a:buFont typeface="Arial" panose="020B0604020202020204" pitchFamily="34" charset="0"/>
              <a:buChar char="•"/>
            </a:pPr>
            <a:r>
              <a:rPr lang="en-IN" sz="2800" dirty="0">
                <a:hlinkClick r:id="rId4"/>
              </a:rPr>
              <a:t>https://www.makemytrip.com/</a:t>
            </a:r>
            <a:endParaRPr lang="en-IN" sz="2800" dirty="0"/>
          </a:p>
          <a:p>
            <a:pPr marL="457200" indent="-457200">
              <a:buFont typeface="Arial" panose="020B0604020202020204" pitchFamily="34" charset="0"/>
              <a:buChar char="•"/>
            </a:pPr>
            <a:endParaRPr lang="en-IN" sz="2800" dirty="0"/>
          </a:p>
        </p:txBody>
      </p:sp>
      <p:sp>
        <p:nvSpPr>
          <p:cNvPr id="4" name="TextBox 3">
            <a:extLst>
              <a:ext uri="{FF2B5EF4-FFF2-40B4-BE49-F238E27FC236}">
                <a16:creationId xmlns:a16="http://schemas.microsoft.com/office/drawing/2014/main" xmlns="" id="{5020B325-ED95-47C3-267A-04DD8E6C1E5C}"/>
              </a:ext>
            </a:extLst>
          </p:cNvPr>
          <p:cNvSpPr txBox="1"/>
          <p:nvPr/>
        </p:nvSpPr>
        <p:spPr>
          <a:xfrm>
            <a:off x="223520" y="2782669"/>
            <a:ext cx="6400800" cy="769441"/>
          </a:xfrm>
          <a:prstGeom prst="rect">
            <a:avLst/>
          </a:prstGeom>
          <a:noFill/>
        </p:spPr>
        <p:txBody>
          <a:bodyPr wrap="square" rtlCol="0">
            <a:spAutoFit/>
          </a:bodyPr>
          <a:lstStyle/>
          <a:p>
            <a:pPr>
              <a:buFont typeface="Wingdings" pitchFamily="2" charset="2"/>
              <a:buChar char="q"/>
            </a:pPr>
            <a:r>
              <a:rPr lang="en-US" sz="4400" dirty="0">
                <a:solidFill>
                  <a:schemeClr val="accent1"/>
                </a:solidFill>
              </a:rPr>
              <a:t>Conducted survey link:</a:t>
            </a:r>
            <a:endParaRPr lang="en-IN" sz="4400" dirty="0">
              <a:solidFill>
                <a:schemeClr val="accent1"/>
              </a:solidFill>
            </a:endParaRPr>
          </a:p>
        </p:txBody>
      </p:sp>
      <p:sp>
        <p:nvSpPr>
          <p:cNvPr id="5" name="TextBox 4">
            <a:extLst>
              <a:ext uri="{FF2B5EF4-FFF2-40B4-BE49-F238E27FC236}">
                <a16:creationId xmlns:a16="http://schemas.microsoft.com/office/drawing/2014/main" xmlns="" id="{20E35227-D43C-2F1E-DBEB-0F6A1E7F4089}"/>
              </a:ext>
            </a:extLst>
          </p:cNvPr>
          <p:cNvSpPr txBox="1"/>
          <p:nvPr/>
        </p:nvSpPr>
        <p:spPr>
          <a:xfrm>
            <a:off x="1560352" y="3733101"/>
            <a:ext cx="5410899"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hlinkClick r:id="rId5"/>
              </a:rPr>
              <a:t>https://docs.google.com/forms/d/1usT3UBZmbSR5dRbSEzMlj74uPhWBGw5Br9xh6ORwnZc/edit</a:t>
            </a:r>
            <a:endParaRPr lang="en-IN" sz="2400" dirty="0"/>
          </a:p>
          <a:p>
            <a:pPr marL="342900" indent="-342900">
              <a:buFont typeface="Arial" panose="020B0604020202020204" pitchFamily="34" charset="0"/>
              <a:buChar char="•"/>
            </a:pPr>
            <a:endParaRPr lang="en-IN" sz="2400" dirty="0"/>
          </a:p>
        </p:txBody>
      </p:sp>
      <p:pic>
        <p:nvPicPr>
          <p:cNvPr id="7" name="Picture 6">
            <a:extLst>
              <a:ext uri="{FF2B5EF4-FFF2-40B4-BE49-F238E27FC236}">
                <a16:creationId xmlns:a16="http://schemas.microsoft.com/office/drawing/2014/main" xmlns="" id="{75666352-0C77-5553-56AB-8D7F287C6D2C}"/>
              </a:ext>
            </a:extLst>
          </p:cNvPr>
          <p:cNvPicPr>
            <a:picLocks noChangeAspect="1"/>
          </p:cNvPicPr>
          <p:nvPr/>
        </p:nvPicPr>
        <p:blipFill>
          <a:blip r:embed="rId6">
            <a:extLst>
              <a:ext uri="{837473B0-CC2E-450A-ABE3-18F120FF3D39}">
                <a1611:picAttrSrcUrl xmlns:a1611="http://schemas.microsoft.com/office/drawing/2016/11/main" xmlns="" r:id="rId7"/>
              </a:ext>
            </a:extLst>
          </a:blip>
          <a:stretch>
            <a:fillRect/>
          </a:stretch>
        </p:blipFill>
        <p:spPr>
          <a:xfrm>
            <a:off x="6392410" y="1199625"/>
            <a:ext cx="5272656" cy="4173523"/>
          </a:xfrm>
          <a:prstGeom prst="rect">
            <a:avLst/>
          </a:prstGeom>
        </p:spPr>
      </p:pic>
    </p:spTree>
    <p:extLst>
      <p:ext uri="{BB962C8B-B14F-4D97-AF65-F5344CB8AC3E}">
        <p14:creationId xmlns:p14="http://schemas.microsoft.com/office/powerpoint/2010/main" xmlns="" val="426287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C00217F-9814-84A3-16A9-CD2C2D8EE312}"/>
              </a:ext>
            </a:extLst>
          </p:cNvPr>
          <p:cNvSpPr txBox="1"/>
          <p:nvPr/>
        </p:nvSpPr>
        <p:spPr>
          <a:xfrm>
            <a:off x="1216404" y="637563"/>
            <a:ext cx="4351276" cy="769441"/>
          </a:xfrm>
          <a:prstGeom prst="rect">
            <a:avLst/>
          </a:prstGeom>
          <a:noFill/>
        </p:spPr>
        <p:txBody>
          <a:bodyPr wrap="square" rtlCol="0">
            <a:spAutoFit/>
          </a:bodyPr>
          <a:lstStyle/>
          <a:p>
            <a:pPr>
              <a:buFont typeface="Wingdings" pitchFamily="2" charset="2"/>
              <a:buChar char="q"/>
            </a:pPr>
            <a:r>
              <a:rPr lang="en-US" sz="4400" dirty="0">
                <a:solidFill>
                  <a:schemeClr val="accent1"/>
                </a:solidFill>
              </a:rPr>
              <a:t>CONCLUSION:</a:t>
            </a:r>
            <a:endParaRPr lang="en-IN" sz="4400" dirty="0">
              <a:solidFill>
                <a:schemeClr val="accent1"/>
              </a:solidFill>
            </a:endParaRPr>
          </a:p>
        </p:txBody>
      </p:sp>
      <p:sp>
        <p:nvSpPr>
          <p:cNvPr id="3" name="TextBox 2">
            <a:extLst>
              <a:ext uri="{FF2B5EF4-FFF2-40B4-BE49-F238E27FC236}">
                <a16:creationId xmlns:a16="http://schemas.microsoft.com/office/drawing/2014/main" xmlns="" id="{02A75275-2C6F-9F8D-29BD-64FFAB631CD5}"/>
              </a:ext>
            </a:extLst>
          </p:cNvPr>
          <p:cNvSpPr txBox="1"/>
          <p:nvPr/>
        </p:nvSpPr>
        <p:spPr>
          <a:xfrm>
            <a:off x="1828800" y="1744910"/>
            <a:ext cx="8682606" cy="2246769"/>
          </a:xfrm>
          <a:prstGeom prst="rect">
            <a:avLst/>
          </a:prstGeom>
          <a:noFill/>
        </p:spPr>
        <p:txBody>
          <a:bodyPr wrap="square" rtlCol="0">
            <a:spAutoFit/>
          </a:bodyPr>
          <a:lstStyle/>
          <a:p>
            <a:r>
              <a:rPr lang="en-US" sz="2800" dirty="0"/>
              <a:t>Through this project we have learned how to create the user friendly website on the given business system. We have designed the website according to the user's need and requirements. We have learned many things about travel tourism and hospitality</a:t>
            </a:r>
            <a:endParaRPr lang="en-IN" sz="2800" dirty="0"/>
          </a:p>
        </p:txBody>
      </p:sp>
    </p:spTree>
    <p:extLst>
      <p:ext uri="{BB962C8B-B14F-4D97-AF65-F5344CB8AC3E}">
        <p14:creationId xmlns:p14="http://schemas.microsoft.com/office/powerpoint/2010/main" xmlns="" val="4090072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F4E842F-2A4C-2B54-8AEE-36DAA3944B3E}"/>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8270240" y="1442721"/>
            <a:ext cx="2769227" cy="4889010"/>
          </a:xfrm>
          <a:prstGeom prst="rect">
            <a:avLst/>
          </a:prstGeom>
        </p:spPr>
      </p:pic>
      <p:pic>
        <p:nvPicPr>
          <p:cNvPr id="4" name="Picture 3">
            <a:extLst>
              <a:ext uri="{FF2B5EF4-FFF2-40B4-BE49-F238E27FC236}">
                <a16:creationId xmlns:a16="http://schemas.microsoft.com/office/drawing/2014/main" xmlns="" id="{54C2DEFE-70EE-450E-A93B-F8A14D09DA2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319341" y="0"/>
            <a:ext cx="6912528" cy="4309989"/>
          </a:xfrm>
          <a:prstGeom prst="rect">
            <a:avLst/>
          </a:prstGeom>
        </p:spPr>
      </p:pic>
      <p:sp>
        <p:nvSpPr>
          <p:cNvPr id="5" name="Rectangle 4"/>
          <p:cNvSpPr/>
          <p:nvPr/>
        </p:nvSpPr>
        <p:spPr>
          <a:xfrm>
            <a:off x="1249680" y="3870960"/>
            <a:ext cx="7691120" cy="1569660"/>
          </a:xfrm>
          <a:prstGeom prst="rect">
            <a:avLst/>
          </a:prstGeom>
        </p:spPr>
        <p:txBody>
          <a:bodyPr wrap="square">
            <a:spAutoFit/>
          </a:bodyPr>
          <a:lstStyle/>
          <a:p>
            <a:r>
              <a:rPr lang="en-US" sz="9600" dirty="0" smtClean="0">
                <a:highlight>
                  <a:srgbClr val="C0C0C0"/>
                </a:highlight>
                <a:latin typeface="Brush Script MT" pitchFamily="66" charset="0"/>
              </a:rPr>
              <a:t>HODOPHILE</a:t>
            </a:r>
            <a:r>
              <a:rPr lang="en-IN" sz="9600" dirty="0" smtClean="0">
                <a:highlight>
                  <a:srgbClr val="C0C0C0"/>
                </a:highlight>
                <a:latin typeface="Brush Script MT" pitchFamily="66" charset="0"/>
              </a:rPr>
              <a:t> </a:t>
            </a:r>
            <a:endParaRPr lang="en-US" sz="9600" dirty="0">
              <a:latin typeface="Brush Script MT" pitchFamily="66" charset="0"/>
            </a:endParaRPr>
          </a:p>
        </p:txBody>
      </p:sp>
    </p:spTree>
    <p:extLst>
      <p:ext uri="{BB962C8B-B14F-4D97-AF65-F5344CB8AC3E}">
        <p14:creationId xmlns:p14="http://schemas.microsoft.com/office/powerpoint/2010/main" xmlns="" val="333221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7B7F73-7331-BA04-5045-54A3E219E0AD}"/>
              </a:ext>
            </a:extLst>
          </p:cNvPr>
          <p:cNvSpPr>
            <a:spLocks noGrp="1"/>
          </p:cNvSpPr>
          <p:nvPr>
            <p:ph type="title"/>
          </p:nvPr>
        </p:nvSpPr>
        <p:spPr/>
        <p:txBody>
          <a:bodyPr/>
          <a:lstStyle/>
          <a:p>
            <a:r>
              <a:rPr lang="en-US" dirty="0"/>
              <a:t>TEAM MEMBERS:</a:t>
            </a:r>
            <a:endParaRPr lang="en-IN" dirty="0"/>
          </a:p>
        </p:txBody>
      </p:sp>
      <p:graphicFrame>
        <p:nvGraphicFramePr>
          <p:cNvPr id="3" name="Table 3">
            <a:extLst>
              <a:ext uri="{FF2B5EF4-FFF2-40B4-BE49-F238E27FC236}">
                <a16:creationId xmlns:a16="http://schemas.microsoft.com/office/drawing/2014/main" xmlns="" id="{C327A06F-C20B-8A09-F99D-F94DDD90361F}"/>
              </a:ext>
            </a:extLst>
          </p:cNvPr>
          <p:cNvGraphicFramePr>
            <a:graphicFrameLocks noGrp="1"/>
          </p:cNvGraphicFramePr>
          <p:nvPr>
            <p:extLst>
              <p:ext uri="{D42A27DB-BD31-4B8C-83A1-F6EECF244321}">
                <p14:modId xmlns:p14="http://schemas.microsoft.com/office/powerpoint/2010/main" xmlns="" val="2720973249"/>
              </p:ext>
            </p:extLst>
          </p:nvPr>
        </p:nvGraphicFramePr>
        <p:xfrm>
          <a:off x="1510018" y="2058239"/>
          <a:ext cx="8929661" cy="3771768"/>
        </p:xfrm>
        <a:graphic>
          <a:graphicData uri="http://schemas.openxmlformats.org/drawingml/2006/table">
            <a:tbl>
              <a:tblPr firstRow="1" bandRow="1">
                <a:tableStyleId>{5C22544A-7EE6-4342-B048-85BDC9FD1C3A}</a:tableStyleId>
              </a:tblPr>
              <a:tblGrid>
                <a:gridCol w="4462943">
                  <a:extLst>
                    <a:ext uri="{9D8B030D-6E8A-4147-A177-3AD203B41FA5}">
                      <a16:colId xmlns:a16="http://schemas.microsoft.com/office/drawing/2014/main" xmlns="" val="3681777631"/>
                    </a:ext>
                  </a:extLst>
                </a:gridCol>
                <a:gridCol w="4466718">
                  <a:extLst>
                    <a:ext uri="{9D8B030D-6E8A-4147-A177-3AD203B41FA5}">
                      <a16:colId xmlns:a16="http://schemas.microsoft.com/office/drawing/2014/main" xmlns="" val="108222652"/>
                    </a:ext>
                  </a:extLst>
                </a:gridCol>
              </a:tblGrid>
              <a:tr h="942942">
                <a:tc>
                  <a:txBody>
                    <a:bodyPr/>
                    <a:lstStyle/>
                    <a:p>
                      <a:r>
                        <a:rPr lang="en-US" dirty="0" smtClean="0"/>
                        <a:t>                              </a:t>
                      </a:r>
                    </a:p>
                    <a:p>
                      <a:r>
                        <a:rPr lang="en-US" dirty="0" smtClean="0"/>
                        <a:t>                                     NAME</a:t>
                      </a:r>
                      <a:r>
                        <a:rPr lang="en-US" dirty="0"/>
                        <a:t>:</a:t>
                      </a:r>
                      <a:endParaRPr lang="en-IN" dirty="0"/>
                    </a:p>
                  </a:txBody>
                  <a:tcPr/>
                </a:tc>
                <a:tc>
                  <a:txBody>
                    <a:bodyPr/>
                    <a:lstStyle/>
                    <a:p>
                      <a:r>
                        <a:rPr lang="en-US" dirty="0" smtClean="0"/>
                        <a:t>   </a:t>
                      </a:r>
                    </a:p>
                    <a:p>
                      <a:r>
                        <a:rPr lang="en-US" dirty="0" smtClean="0"/>
                        <a:t>                          ID </a:t>
                      </a:r>
                      <a:r>
                        <a:rPr lang="en-US" dirty="0"/>
                        <a:t>NUMBER:</a:t>
                      </a:r>
                      <a:endParaRPr lang="en-IN" dirty="0"/>
                    </a:p>
                  </a:txBody>
                  <a:tcPr/>
                </a:tc>
                <a:extLst>
                  <a:ext uri="{0D108BD9-81ED-4DB2-BD59-A6C34878D82A}">
                    <a16:rowId xmlns:a16="http://schemas.microsoft.com/office/drawing/2014/main" xmlns="" val="95293088"/>
                  </a:ext>
                </a:extLst>
              </a:tr>
              <a:tr h="942942">
                <a:tc>
                  <a:txBody>
                    <a:bodyPr/>
                    <a:lstStyle/>
                    <a:p>
                      <a:r>
                        <a:rPr lang="en-US" dirty="0"/>
                        <a:t>        </a:t>
                      </a:r>
                    </a:p>
                    <a:p>
                      <a:r>
                        <a:rPr lang="en-US" dirty="0"/>
                        <a:t>       K.MANIKANTA REDDY(TEAM LEAD)</a:t>
                      </a:r>
                      <a:endParaRPr lang="en-IN" dirty="0"/>
                    </a:p>
                  </a:txBody>
                  <a:tcPr/>
                </a:tc>
                <a:tc>
                  <a:txBody>
                    <a:bodyPr/>
                    <a:lstStyle/>
                    <a:p>
                      <a:endParaRPr lang="en-US" dirty="0">
                        <a:latin typeface="Calisto MT" panose="02040603050505030304" pitchFamily="18" charset="0"/>
                        <a:cs typeface="Aharoni" panose="02010803020104030203" pitchFamily="2" charset="-79"/>
                      </a:endParaRPr>
                    </a:p>
                    <a:p>
                      <a:r>
                        <a:rPr lang="en-US" dirty="0">
                          <a:latin typeface="Calisto MT" panose="02040603050505030304" pitchFamily="18" charset="0"/>
                          <a:cs typeface="Aharoni" panose="02010803020104030203" pitchFamily="2" charset="-79"/>
                        </a:rPr>
                        <a:t>                      2100032258</a:t>
                      </a:r>
                      <a:endParaRPr lang="en-IN" dirty="0">
                        <a:latin typeface="Calisto MT" panose="02040603050505030304" pitchFamily="18" charset="0"/>
                        <a:cs typeface="Aharoni" panose="02010803020104030203" pitchFamily="2" charset="-79"/>
                      </a:endParaRPr>
                    </a:p>
                  </a:txBody>
                  <a:tcPr/>
                </a:tc>
                <a:extLst>
                  <a:ext uri="{0D108BD9-81ED-4DB2-BD59-A6C34878D82A}">
                    <a16:rowId xmlns:a16="http://schemas.microsoft.com/office/drawing/2014/main" xmlns="" val="3827652717"/>
                  </a:ext>
                </a:extLst>
              </a:tr>
              <a:tr h="942942">
                <a:tc>
                  <a:txBody>
                    <a:bodyPr/>
                    <a:lstStyle/>
                    <a:p>
                      <a:r>
                        <a:rPr lang="en-US" dirty="0"/>
                        <a:t>        </a:t>
                      </a:r>
                    </a:p>
                    <a:p>
                      <a:r>
                        <a:rPr lang="en-US" dirty="0"/>
                        <a:t>             D.BHAGATH KRISHNA VAMSI</a:t>
                      </a:r>
                      <a:endParaRPr lang="en-IN" dirty="0"/>
                    </a:p>
                  </a:txBody>
                  <a:tcPr/>
                </a:tc>
                <a:tc>
                  <a:txBody>
                    <a:bodyPr/>
                    <a:lstStyle/>
                    <a:p>
                      <a:endParaRPr lang="en-US" dirty="0">
                        <a:latin typeface="Calisto MT" panose="02040603050505030304" pitchFamily="18" charset="0"/>
                      </a:endParaRPr>
                    </a:p>
                    <a:p>
                      <a:r>
                        <a:rPr lang="en-US" dirty="0">
                          <a:latin typeface="Calisto MT" panose="02040603050505030304" pitchFamily="18" charset="0"/>
                        </a:rPr>
                        <a:t>                      2100032262</a:t>
                      </a:r>
                      <a:endParaRPr lang="en-IN" dirty="0">
                        <a:latin typeface="Calisto MT" panose="02040603050505030304" pitchFamily="18" charset="0"/>
                      </a:endParaRPr>
                    </a:p>
                  </a:txBody>
                  <a:tcPr/>
                </a:tc>
                <a:extLst>
                  <a:ext uri="{0D108BD9-81ED-4DB2-BD59-A6C34878D82A}">
                    <a16:rowId xmlns:a16="http://schemas.microsoft.com/office/drawing/2014/main" xmlns="" val="713432288"/>
                  </a:ext>
                </a:extLst>
              </a:tr>
              <a:tr h="942942">
                <a:tc>
                  <a:txBody>
                    <a:bodyPr/>
                    <a:lstStyle/>
                    <a:p>
                      <a:endParaRPr lang="en-US" dirty="0"/>
                    </a:p>
                    <a:p>
                      <a:r>
                        <a:rPr lang="en-US" dirty="0"/>
                        <a:t>                      V.LAKSHMI SHANTHAN</a:t>
                      </a:r>
                      <a:endParaRPr lang="en-IN" dirty="0"/>
                    </a:p>
                  </a:txBody>
                  <a:tcPr/>
                </a:tc>
                <a:tc>
                  <a:txBody>
                    <a:bodyPr/>
                    <a:lstStyle/>
                    <a:p>
                      <a:endParaRPr lang="en-US" dirty="0">
                        <a:latin typeface="Calisto MT" panose="02040603050505030304" pitchFamily="18" charset="0"/>
                      </a:endParaRPr>
                    </a:p>
                    <a:p>
                      <a:r>
                        <a:rPr lang="en-US" dirty="0">
                          <a:latin typeface="Calisto MT" panose="02040603050505030304" pitchFamily="18" charset="0"/>
                        </a:rPr>
                        <a:t>                      2100032365</a:t>
                      </a:r>
                      <a:endParaRPr lang="en-IN" dirty="0">
                        <a:latin typeface="Calisto MT" panose="02040603050505030304" pitchFamily="18" charset="0"/>
                      </a:endParaRPr>
                    </a:p>
                  </a:txBody>
                  <a:tcPr/>
                </a:tc>
                <a:extLst>
                  <a:ext uri="{0D108BD9-81ED-4DB2-BD59-A6C34878D82A}">
                    <a16:rowId xmlns:a16="http://schemas.microsoft.com/office/drawing/2014/main" xmlns="" val="2028833211"/>
                  </a:ext>
                </a:extLst>
              </a:tr>
            </a:tbl>
          </a:graphicData>
        </a:graphic>
      </p:graphicFrame>
    </p:spTree>
    <p:extLst>
      <p:ext uri="{BB962C8B-B14F-4D97-AF65-F5344CB8AC3E}">
        <p14:creationId xmlns:p14="http://schemas.microsoft.com/office/powerpoint/2010/main" xmlns="" val="35774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B6193-F9F1-4C54-838F-77350B9FC5DC}"/>
              </a:ext>
            </a:extLst>
          </p:cNvPr>
          <p:cNvSpPr>
            <a:spLocks noGrp="1"/>
          </p:cNvSpPr>
          <p:nvPr>
            <p:ph type="title"/>
          </p:nvPr>
        </p:nvSpPr>
        <p:spPr>
          <a:xfrm>
            <a:off x="219523" y="-97104"/>
            <a:ext cx="6693061" cy="1356360"/>
          </a:xfrm>
        </p:spPr>
        <p:txBody>
          <a:bodyPr>
            <a:normAutofit/>
          </a:bodyPr>
          <a:lstStyle/>
          <a:p>
            <a:pPr>
              <a:buFont typeface="Wingdings" pitchFamily="2" charset="2"/>
              <a:buChar char="v"/>
            </a:pPr>
            <a:r>
              <a:rPr lang="en-US" b="1" dirty="0" smtClean="0"/>
              <a:t>TRAVEL</a:t>
            </a:r>
            <a:r>
              <a:rPr lang="en-US" b="1" dirty="0"/>
              <a:t>:</a:t>
            </a:r>
          </a:p>
        </p:txBody>
      </p:sp>
      <p:pic>
        <p:nvPicPr>
          <p:cNvPr id="7" name="Picture 6" descr="Woman on top of a hill">
            <a:extLst>
              <a:ext uri="{FF2B5EF4-FFF2-40B4-BE49-F238E27FC236}">
                <a16:creationId xmlns:a16="http://schemas.microsoft.com/office/drawing/2014/main" xmlns=""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xmlns=""/>
              </a:ext>
            </a:extLst>
          </a:blip>
          <a:srcRect l="27160" r="1" b="1"/>
          <a:stretch/>
        </p:blipFill>
        <p:spPr>
          <a:xfrm>
            <a:off x="8310622" y="243840"/>
            <a:ext cx="3646837" cy="6377939"/>
          </a:xfrm>
          <a:prstGeom prst="rect">
            <a:avLst/>
          </a:prstGeom>
        </p:spPr>
      </p:pic>
      <p:sp>
        <p:nvSpPr>
          <p:cNvPr id="6" name="TextBox 5">
            <a:extLst>
              <a:ext uri="{FF2B5EF4-FFF2-40B4-BE49-F238E27FC236}">
                <a16:creationId xmlns:a16="http://schemas.microsoft.com/office/drawing/2014/main" xmlns="" id="{EF0E0496-A072-AAAA-779A-0610CF371CCC}"/>
              </a:ext>
            </a:extLst>
          </p:cNvPr>
          <p:cNvSpPr txBox="1"/>
          <p:nvPr/>
        </p:nvSpPr>
        <p:spPr>
          <a:xfrm>
            <a:off x="210393" y="924274"/>
            <a:ext cx="8075851" cy="1077218"/>
          </a:xfrm>
          <a:prstGeom prst="rect">
            <a:avLst/>
          </a:prstGeom>
          <a:noFill/>
        </p:spPr>
        <p:txBody>
          <a:bodyPr wrap="square" rtlCol="0">
            <a:spAutoFit/>
          </a:bodyPr>
          <a:lstStyle/>
          <a:p>
            <a:pPr algn="just"/>
            <a:r>
              <a:rPr lang="en-US" sz="2800" b="0" i="0" dirty="0" smtClean="0">
                <a:solidFill>
                  <a:srgbClr val="202124"/>
                </a:solidFill>
                <a:effectLst/>
                <a:latin typeface="arial" panose="020B0604020202020204" pitchFamily="34" charset="0"/>
              </a:rPr>
              <a:t>                        </a:t>
            </a:r>
            <a:r>
              <a:rPr lang="en-US" b="0" i="0" dirty="0" smtClean="0">
                <a:solidFill>
                  <a:srgbClr val="202124"/>
                </a:solidFill>
                <a:effectLst/>
                <a:latin typeface="arial" panose="020B0604020202020204" pitchFamily="34" charset="0"/>
              </a:rPr>
              <a:t>Travel </a:t>
            </a:r>
            <a:r>
              <a:rPr lang="en-US" b="0" i="0" dirty="0">
                <a:solidFill>
                  <a:srgbClr val="202124"/>
                </a:solidFill>
                <a:effectLst/>
                <a:latin typeface="arial" panose="020B0604020202020204" pitchFamily="34" charset="0"/>
              </a:rPr>
              <a:t>refers to </a:t>
            </a:r>
            <a:r>
              <a:rPr lang="en-US" i="0" dirty="0">
                <a:solidFill>
                  <a:srgbClr val="202124"/>
                </a:solidFill>
                <a:effectLst/>
                <a:latin typeface="arial" panose="020B0604020202020204" pitchFamily="34" charset="0"/>
              </a:rPr>
              <a:t>the activity of travelers</a:t>
            </a:r>
            <a:r>
              <a:rPr lang="en-US" b="0" i="0" dirty="0">
                <a:solidFill>
                  <a:srgbClr val="202124"/>
                </a:solidFill>
                <a:effectLst/>
                <a:latin typeface="arial" panose="020B0604020202020204" pitchFamily="34" charset="0"/>
              </a:rPr>
              <a:t>. A traveler is someone who. moves between different geographic locations, for any purpose. and any duration.</a:t>
            </a:r>
            <a:endParaRPr lang="en-IN" dirty="0"/>
          </a:p>
        </p:txBody>
      </p:sp>
      <p:sp>
        <p:nvSpPr>
          <p:cNvPr id="8" name="Title 1">
            <a:extLst>
              <a:ext uri="{FF2B5EF4-FFF2-40B4-BE49-F238E27FC236}">
                <a16:creationId xmlns:a16="http://schemas.microsoft.com/office/drawing/2014/main" xmlns="" id="{D37888E1-1C83-45CD-94C1-01CE6D18A71C}"/>
              </a:ext>
            </a:extLst>
          </p:cNvPr>
          <p:cNvSpPr txBox="1">
            <a:spLocks/>
          </p:cNvSpPr>
          <p:nvPr/>
        </p:nvSpPr>
        <p:spPr>
          <a:xfrm>
            <a:off x="252164" y="2009523"/>
            <a:ext cx="6693061" cy="135636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 typeface="Wingdings" pitchFamily="2" charset="2"/>
              <a:buChar char="v"/>
              <a:tabLst/>
              <a:defRPr/>
            </a:pPr>
            <a:r>
              <a:rPr kumimoji="0" lang="en-US" sz="4400" b="1" i="0" u="none" strike="noStrike" kern="1200" cap="none" spc="0" normalizeH="0" baseline="0" noProof="0" dirty="0" smtClean="0">
                <a:ln>
                  <a:noFill/>
                </a:ln>
                <a:solidFill>
                  <a:schemeClr val="accent1"/>
                </a:solidFill>
                <a:effectLst/>
                <a:uLnTx/>
                <a:uFillTx/>
                <a:latin typeface="+mj-lt"/>
                <a:ea typeface="+mj-ea"/>
                <a:cs typeface="+mj-cs"/>
              </a:rPr>
              <a:t> TOURISM:</a:t>
            </a:r>
            <a:endParaRPr kumimoji="0" lang="en-US" sz="4400" b="1" i="0" u="none" strike="noStrike" kern="1200" cap="none" spc="0" normalizeH="0" baseline="0" noProof="0" dirty="0">
              <a:ln>
                <a:noFill/>
              </a:ln>
              <a:solidFill>
                <a:schemeClr val="accent1"/>
              </a:solidFill>
              <a:effectLst/>
              <a:uLnTx/>
              <a:uFillTx/>
              <a:latin typeface="+mj-lt"/>
              <a:ea typeface="+mj-ea"/>
              <a:cs typeface="+mj-cs"/>
            </a:endParaRPr>
          </a:p>
        </p:txBody>
      </p:sp>
      <p:sp>
        <p:nvSpPr>
          <p:cNvPr id="9" name="TextBox 8">
            <a:extLst>
              <a:ext uri="{FF2B5EF4-FFF2-40B4-BE49-F238E27FC236}">
                <a16:creationId xmlns:a16="http://schemas.microsoft.com/office/drawing/2014/main" xmlns="" id="{D5ABB94B-0DE9-F81E-1E3C-309E526D1FF5}"/>
              </a:ext>
            </a:extLst>
          </p:cNvPr>
          <p:cNvSpPr txBox="1"/>
          <p:nvPr/>
        </p:nvSpPr>
        <p:spPr>
          <a:xfrm>
            <a:off x="230363" y="3244535"/>
            <a:ext cx="8015420" cy="1200329"/>
          </a:xfrm>
          <a:prstGeom prst="rect">
            <a:avLst/>
          </a:prstGeom>
          <a:noFill/>
        </p:spPr>
        <p:txBody>
          <a:bodyPr wrap="square" rtlCol="0">
            <a:spAutoFit/>
          </a:bodyPr>
          <a:lstStyle/>
          <a:p>
            <a:pPr algn="just"/>
            <a:r>
              <a:rPr lang="en-US" b="0" i="0" dirty="0" smtClean="0">
                <a:solidFill>
                  <a:srgbClr val="202124"/>
                </a:solidFill>
                <a:effectLst/>
                <a:latin typeface="arial" panose="020B0604020202020204" pitchFamily="34" charset="0"/>
              </a:rPr>
              <a:t>                                   Tourism </a:t>
            </a:r>
            <a:r>
              <a:rPr lang="en-US" b="0" i="0" dirty="0">
                <a:solidFill>
                  <a:srgbClr val="202124"/>
                </a:solidFill>
                <a:effectLst/>
                <a:latin typeface="arial" panose="020B0604020202020204" pitchFamily="34" charset="0"/>
              </a:rPr>
              <a:t>is </a:t>
            </a:r>
            <a:r>
              <a:rPr lang="en-US" i="0" dirty="0">
                <a:solidFill>
                  <a:srgbClr val="202124"/>
                </a:solidFill>
                <a:effectLst/>
                <a:latin typeface="arial" panose="020B0604020202020204" pitchFamily="34" charset="0"/>
              </a:rPr>
              <a:t>a social, cultural and economic phenomenon which entails the movement of people to countries or places outside their usual environment for personal or business/professional purposes</a:t>
            </a:r>
            <a:r>
              <a:rPr lang="en-US" b="0" i="0" dirty="0">
                <a:solidFill>
                  <a:srgbClr val="202124"/>
                </a:solidFill>
                <a:effectLst/>
                <a:latin typeface="arial" panose="020B0604020202020204" pitchFamily="34" charset="0"/>
              </a:rPr>
              <a:t>.</a:t>
            </a:r>
            <a:endParaRPr lang="en-IN" dirty="0"/>
          </a:p>
        </p:txBody>
      </p:sp>
      <p:sp>
        <p:nvSpPr>
          <p:cNvPr id="10" name="TextBox 9">
            <a:extLst>
              <a:ext uri="{FF2B5EF4-FFF2-40B4-BE49-F238E27FC236}">
                <a16:creationId xmlns:a16="http://schemas.microsoft.com/office/drawing/2014/main" xmlns="" id="{B5F60054-F5F6-4F55-D15F-68E823E7BD9C}"/>
              </a:ext>
            </a:extLst>
          </p:cNvPr>
          <p:cNvSpPr txBox="1"/>
          <p:nvPr/>
        </p:nvSpPr>
        <p:spPr>
          <a:xfrm>
            <a:off x="242762" y="5356927"/>
            <a:ext cx="7986838" cy="923330"/>
          </a:xfrm>
          <a:prstGeom prst="rect">
            <a:avLst/>
          </a:prstGeom>
          <a:noFill/>
        </p:spPr>
        <p:txBody>
          <a:bodyPr wrap="square" rtlCol="0">
            <a:spAutoFit/>
          </a:bodyPr>
          <a:lstStyle/>
          <a:p>
            <a:r>
              <a:rPr lang="en-US" b="0" i="0" dirty="0" smtClean="0">
                <a:solidFill>
                  <a:srgbClr val="202124"/>
                </a:solidFill>
                <a:effectLst/>
                <a:latin typeface="arial" panose="020B0604020202020204" pitchFamily="34" charset="0"/>
              </a:rPr>
              <a:t>                                   Hospitality </a:t>
            </a:r>
            <a:r>
              <a:rPr lang="en-US" b="0" i="0" dirty="0">
                <a:solidFill>
                  <a:srgbClr val="202124"/>
                </a:solidFill>
                <a:effectLst/>
                <a:latin typeface="arial" panose="020B0604020202020204" pitchFamily="34" charset="0"/>
              </a:rPr>
              <a:t>is </a:t>
            </a:r>
            <a:r>
              <a:rPr lang="en-US" i="0" dirty="0">
                <a:solidFill>
                  <a:srgbClr val="202124"/>
                </a:solidFill>
                <a:effectLst/>
                <a:latin typeface="arial" panose="020B0604020202020204" pitchFamily="34" charset="0"/>
              </a:rPr>
              <a:t>the relationship between a guest and a host, wherein the host receives the guest with some amount of goodwill, including the reception and entertainment of guests, visitors, or strangers.</a:t>
            </a:r>
            <a:endParaRPr lang="en-IN" dirty="0"/>
          </a:p>
        </p:txBody>
      </p:sp>
      <p:sp>
        <p:nvSpPr>
          <p:cNvPr id="11" name="Rectangle 10"/>
          <p:cNvSpPr/>
          <p:nvPr/>
        </p:nvSpPr>
        <p:spPr>
          <a:xfrm>
            <a:off x="247172" y="4539058"/>
            <a:ext cx="5150216" cy="769441"/>
          </a:xfrm>
          <a:prstGeom prst="rect">
            <a:avLst/>
          </a:prstGeom>
        </p:spPr>
        <p:txBody>
          <a:bodyPr wrap="square">
            <a:spAutoFit/>
          </a:bodyPr>
          <a:lstStyle/>
          <a:p>
            <a:pPr>
              <a:buFont typeface="Wingdings" pitchFamily="2" charset="2"/>
              <a:buChar char="v"/>
            </a:pPr>
            <a:r>
              <a:rPr lang="en-US" sz="4400" b="1" dirty="0" smtClean="0">
                <a:solidFill>
                  <a:schemeClr val="accent1"/>
                </a:solidFill>
              </a:rPr>
              <a:t>HOSPITALITY</a:t>
            </a:r>
            <a:r>
              <a:rPr lang="en-US" sz="4400" b="1" dirty="0" smtClean="0">
                <a:solidFill>
                  <a:schemeClr val="accent1"/>
                </a:solidFill>
              </a:rPr>
              <a:t>:</a:t>
            </a:r>
            <a:endParaRPr lang="en-IN" sz="4400" b="1" dirty="0">
              <a:solidFill>
                <a:schemeClr val="accent1"/>
              </a:solidFill>
            </a:endParaRPr>
          </a:p>
        </p:txBody>
      </p:sp>
    </p:spTree>
    <p:extLst>
      <p:ext uri="{BB962C8B-B14F-4D97-AF65-F5344CB8AC3E}">
        <p14:creationId xmlns:p14="http://schemas.microsoft.com/office/powerpoint/2010/main" xmlns="" val="92847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85DEC2-3CE6-403C-843D-B88A8A456CA0}"/>
              </a:ext>
            </a:extLst>
          </p:cNvPr>
          <p:cNvSpPr>
            <a:spLocks noGrp="1"/>
          </p:cNvSpPr>
          <p:nvPr>
            <p:ph type="title"/>
          </p:nvPr>
        </p:nvSpPr>
        <p:spPr>
          <a:xfrm>
            <a:off x="1153160" y="579120"/>
            <a:ext cx="9875520" cy="1356360"/>
          </a:xfrm>
        </p:spPr>
        <p:txBody>
          <a:bodyPr>
            <a:normAutofit/>
          </a:bodyPr>
          <a:lstStyle/>
          <a:p>
            <a:pPr>
              <a:buFont typeface="Wingdings" pitchFamily="2" charset="2"/>
              <a:buChar char="q"/>
            </a:pPr>
            <a:r>
              <a:rPr lang="en-US" dirty="0"/>
              <a:t>   </a:t>
            </a:r>
            <a:r>
              <a:rPr lang="en-US" dirty="0" smtClean="0"/>
              <a:t> Results on online survey which we</a:t>
            </a:r>
            <a:br>
              <a:rPr lang="en-US" dirty="0" smtClean="0"/>
            </a:br>
            <a:r>
              <a:rPr lang="en-US" dirty="0" smtClean="0"/>
              <a:t>         conducted:</a:t>
            </a:r>
            <a:endParaRPr lang="en-US" dirty="0"/>
          </a:p>
        </p:txBody>
      </p:sp>
      <p:pic>
        <p:nvPicPr>
          <p:cNvPr id="1026" name="Picture 2" descr="Forms response chart. Question title: How often do you go for vacation in a year?. Number of responses: 215 responses.">
            <a:extLst>
              <a:ext uri="{FF2B5EF4-FFF2-40B4-BE49-F238E27FC236}">
                <a16:creationId xmlns:a16="http://schemas.microsoft.com/office/drawing/2014/main" xmlns="" id="{E22F947B-2581-B244-9ED0-9D3996EA239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0484" y="1718532"/>
            <a:ext cx="6189432" cy="331365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Forms response chart. Question title: Which mode of transport do you prefer?. Number of responses: 215 responses.">
            <a:extLst>
              <a:ext uri="{FF2B5EF4-FFF2-40B4-BE49-F238E27FC236}">
                <a16:creationId xmlns:a16="http://schemas.microsoft.com/office/drawing/2014/main" xmlns="" id="{736CCB2E-1CED-9DC8-EB23-F75C4FCD11E5}"/>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253279" y="3338447"/>
            <a:ext cx="6490545" cy="32526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338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s response chart. Question title: In which occasion we mostly use tourism sector?. Number of responses: 215 responses.">
            <a:extLst>
              <a:ext uri="{FF2B5EF4-FFF2-40B4-BE49-F238E27FC236}">
                <a16:creationId xmlns:a16="http://schemas.microsoft.com/office/drawing/2014/main" xmlns="" id="{94FB0F9F-FF00-19D3-2B8C-81BF5E3B55E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0513" y="269847"/>
            <a:ext cx="7481582" cy="338775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Forms response chart. Question title: Which mode of traveling normally you use?. Number of responses: 215 responses.">
            <a:extLst>
              <a:ext uri="{FF2B5EF4-FFF2-40B4-BE49-F238E27FC236}">
                <a16:creationId xmlns:a16="http://schemas.microsoft.com/office/drawing/2014/main" xmlns="" id="{07478F4B-19F2-6E78-511B-2BC32A5953C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82393" y="3460182"/>
            <a:ext cx="6939094" cy="29811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8796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rms response chart. Question title: What type of basic needs did you require in hospitality?. Number of responses: 215 responses.">
            <a:extLst>
              <a:ext uri="{FF2B5EF4-FFF2-40B4-BE49-F238E27FC236}">
                <a16:creationId xmlns:a16="http://schemas.microsoft.com/office/drawing/2014/main" xmlns="" id="{EE33AE52-E650-4395-5995-1F2BCCAF298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9960" y="847288"/>
            <a:ext cx="9706062" cy="5478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05541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112" y="582627"/>
            <a:ext cx="8949791" cy="1446550"/>
          </a:xfrm>
          <a:prstGeom prst="rect">
            <a:avLst/>
          </a:prstGeom>
          <a:noFill/>
        </p:spPr>
        <p:txBody>
          <a:bodyPr wrap="square" rtlCol="0">
            <a:spAutoFit/>
          </a:bodyPr>
          <a:lstStyle/>
          <a:p>
            <a:pPr>
              <a:buFont typeface="Wingdings" pitchFamily="2" charset="2"/>
              <a:buChar char="q"/>
            </a:pPr>
            <a:r>
              <a:rPr lang="en-US" sz="4400" dirty="0" smtClean="0">
                <a:solidFill>
                  <a:schemeClr val="accent1"/>
                </a:solidFill>
              </a:rPr>
              <a:t>Photos taken during interaction and conducted </a:t>
            </a:r>
            <a:r>
              <a:rPr lang="en-US" sz="4400" dirty="0" smtClean="0">
                <a:solidFill>
                  <a:schemeClr val="accent1"/>
                </a:solidFill>
              </a:rPr>
              <a:t>surveys:</a:t>
            </a:r>
            <a:endParaRPr lang="en-US" sz="4400" dirty="0">
              <a:solidFill>
                <a:schemeClr val="accent1"/>
              </a:solidFill>
            </a:endParaRPr>
          </a:p>
        </p:txBody>
      </p:sp>
      <p:pic>
        <p:nvPicPr>
          <p:cNvPr id="6" name="Picture 5" descr="IMG_20220911_211809.jpg"/>
          <p:cNvPicPr>
            <a:picLocks noChangeAspect="1"/>
          </p:cNvPicPr>
          <p:nvPr/>
        </p:nvPicPr>
        <p:blipFill>
          <a:blip r:embed="rId2"/>
          <a:stretch>
            <a:fillRect/>
          </a:stretch>
        </p:blipFill>
        <p:spPr>
          <a:xfrm>
            <a:off x="7774935" y="3383281"/>
            <a:ext cx="2809307" cy="2875280"/>
          </a:xfrm>
          <a:prstGeom prst="rect">
            <a:avLst/>
          </a:prstGeom>
        </p:spPr>
      </p:pic>
      <p:sp>
        <p:nvSpPr>
          <p:cNvPr id="7" name="TextBox 6"/>
          <p:cNvSpPr txBox="1"/>
          <p:nvPr/>
        </p:nvSpPr>
        <p:spPr>
          <a:xfrm>
            <a:off x="6858000" y="2092960"/>
            <a:ext cx="4947920" cy="1754326"/>
          </a:xfrm>
          <a:prstGeom prst="rect">
            <a:avLst/>
          </a:prstGeom>
          <a:noFill/>
        </p:spPr>
        <p:txBody>
          <a:bodyPr wrap="square" rtlCol="0">
            <a:spAutoFit/>
          </a:bodyPr>
          <a:lstStyle/>
          <a:p>
            <a:pPr fontAlgn="auto"/>
            <a:r>
              <a:rPr lang="en-US" dirty="0" smtClean="0"/>
              <a:t>We conducted a survey in the Morning Star Travels, which is a private travel agency. They said they don't have any major problems, but they want it to be more user-friendly.</a:t>
            </a:r>
          </a:p>
          <a:p>
            <a:r>
              <a:rPr lang="en-US" dirty="0" smtClean="0"/>
              <a:t/>
            </a:r>
            <a:br>
              <a:rPr lang="en-US" dirty="0" smtClean="0"/>
            </a:br>
            <a:endParaRPr lang="en-US" dirty="0"/>
          </a:p>
        </p:txBody>
      </p:sp>
      <p:pic>
        <p:nvPicPr>
          <p:cNvPr id="8" name="Picture 7" descr="IMG_20220911_201626.jpg"/>
          <p:cNvPicPr>
            <a:picLocks noChangeAspect="1"/>
          </p:cNvPicPr>
          <p:nvPr/>
        </p:nvPicPr>
        <p:blipFill>
          <a:blip r:embed="rId3"/>
          <a:stretch>
            <a:fillRect/>
          </a:stretch>
        </p:blipFill>
        <p:spPr>
          <a:xfrm>
            <a:off x="836404" y="2113280"/>
            <a:ext cx="5649585" cy="2550160"/>
          </a:xfrm>
          <a:prstGeom prst="rect">
            <a:avLst/>
          </a:prstGeom>
        </p:spPr>
      </p:pic>
      <p:sp>
        <p:nvSpPr>
          <p:cNvPr id="9" name="TextBox 8"/>
          <p:cNvSpPr txBox="1"/>
          <p:nvPr/>
        </p:nvSpPr>
        <p:spPr>
          <a:xfrm>
            <a:off x="822960" y="5029200"/>
            <a:ext cx="6177280" cy="923330"/>
          </a:xfrm>
          <a:prstGeom prst="rect">
            <a:avLst/>
          </a:prstGeom>
          <a:noFill/>
        </p:spPr>
        <p:txBody>
          <a:bodyPr wrap="square" rtlCol="0">
            <a:spAutoFit/>
          </a:bodyPr>
          <a:lstStyle/>
          <a:p>
            <a:r>
              <a:rPr lang="en-US" dirty="0" smtClean="0"/>
              <a:t>Travelers expect buses to be clean and comfortable, so we checked the condition of the buses and discovered what problems travelers are experiencing while traveling.</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63C4999-7DB4-190D-214F-866E4143E4BC}"/>
              </a:ext>
            </a:extLst>
          </p:cNvPr>
          <p:cNvSpPr txBox="1"/>
          <p:nvPr/>
        </p:nvSpPr>
        <p:spPr>
          <a:xfrm>
            <a:off x="696286" y="595618"/>
            <a:ext cx="9555154" cy="2800767"/>
          </a:xfrm>
          <a:prstGeom prst="rect">
            <a:avLst/>
          </a:prstGeom>
          <a:noFill/>
        </p:spPr>
        <p:txBody>
          <a:bodyPr wrap="square" rtlCol="0">
            <a:spAutoFit/>
          </a:bodyPr>
          <a:lstStyle/>
          <a:p>
            <a:pPr fontAlgn="auto">
              <a:buFont typeface="Wingdings" pitchFamily="2" charset="2"/>
              <a:buChar char="q"/>
            </a:pPr>
            <a:r>
              <a:rPr lang="en-US" sz="4400" b="1" dirty="0" smtClean="0">
                <a:solidFill>
                  <a:schemeClr val="accent1"/>
                </a:solidFill>
              </a:rPr>
              <a:t>User </a:t>
            </a:r>
            <a:r>
              <a:rPr lang="en-US" sz="4400" b="1" dirty="0" smtClean="0">
                <a:solidFill>
                  <a:schemeClr val="accent1"/>
                </a:solidFill>
              </a:rPr>
              <a:t>Persona for the Business System </a:t>
            </a:r>
          </a:p>
          <a:p>
            <a:r>
              <a:rPr lang="en-US" sz="4400" dirty="0" smtClean="0">
                <a:solidFill>
                  <a:schemeClr val="accent1"/>
                </a:solidFill>
              </a:rPr>
              <a:t/>
            </a:r>
            <a:br>
              <a:rPr lang="en-US" sz="4400" dirty="0" smtClean="0">
                <a:solidFill>
                  <a:schemeClr val="accent1"/>
                </a:solidFill>
              </a:rPr>
            </a:br>
            <a:endParaRPr lang="en-IN" sz="4400" dirty="0">
              <a:solidFill>
                <a:schemeClr val="accent1"/>
              </a:solidFill>
            </a:endParaRPr>
          </a:p>
        </p:txBody>
      </p:sp>
      <p:pic>
        <p:nvPicPr>
          <p:cNvPr id="1026" name="Picture 2"/>
          <p:cNvPicPr>
            <a:picLocks noChangeAspect="1" noChangeArrowheads="1"/>
          </p:cNvPicPr>
          <p:nvPr/>
        </p:nvPicPr>
        <p:blipFill>
          <a:blip r:embed="rId2"/>
          <a:srcRect/>
          <a:stretch>
            <a:fillRect/>
          </a:stretch>
        </p:blipFill>
        <p:spPr bwMode="auto">
          <a:xfrm>
            <a:off x="3444240" y="1510254"/>
            <a:ext cx="7345680" cy="4971826"/>
          </a:xfrm>
          <a:prstGeom prst="rect">
            <a:avLst/>
          </a:prstGeom>
          <a:noFill/>
          <a:ln w="9525">
            <a:noFill/>
            <a:miter lim="800000"/>
            <a:headEnd/>
            <a:tailEnd/>
          </a:ln>
          <a:effectLst/>
        </p:spPr>
      </p:pic>
    </p:spTree>
    <p:extLst>
      <p:ext uri="{BB962C8B-B14F-4D97-AF65-F5344CB8AC3E}">
        <p14:creationId xmlns:p14="http://schemas.microsoft.com/office/powerpoint/2010/main" xmlns="" val="119591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4C14408-3B52-0673-D6B8-B5EECA9B0154}"/>
              </a:ext>
            </a:extLst>
          </p:cNvPr>
          <p:cNvSpPr txBox="1"/>
          <p:nvPr/>
        </p:nvSpPr>
        <p:spPr>
          <a:xfrm>
            <a:off x="461395" y="1579594"/>
            <a:ext cx="821282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As a User, I want a user friendly website where I can book the tickets easily</a:t>
            </a:r>
          </a:p>
          <a:p>
            <a:pPr marL="457200" indent="-457200">
              <a:buFont typeface="Arial" panose="020B0604020202020204" pitchFamily="34" charset="0"/>
              <a:buChar char="•"/>
            </a:pPr>
            <a:r>
              <a:rPr lang="en-US" sz="2800" dirty="0"/>
              <a:t>As a User, I expecting the travel website to send softcopy of ticket through mail, What's app</a:t>
            </a:r>
          </a:p>
          <a:p>
            <a:pPr marL="457200" indent="-457200">
              <a:buFont typeface="Arial" panose="020B0604020202020204" pitchFamily="34" charset="0"/>
              <a:buChar char="•"/>
            </a:pPr>
            <a:r>
              <a:rPr lang="en-US" sz="2800" dirty="0"/>
              <a:t>As a User, I should be able to cancel my ticket whenever I want.</a:t>
            </a:r>
          </a:p>
          <a:p>
            <a:pPr marL="457200" indent="-457200">
              <a:buFont typeface="Arial" panose="020B0604020202020204" pitchFamily="34" charset="0"/>
              <a:buChar char="•"/>
            </a:pPr>
            <a:r>
              <a:rPr lang="en-US" sz="2800" dirty="0"/>
              <a:t>As a User, I should be notified whenever there are discounts</a:t>
            </a:r>
            <a:r>
              <a:rPr lang="en-US" dirty="0"/>
              <a:t>.</a:t>
            </a:r>
            <a:endParaRPr lang="en-IN" dirty="0"/>
          </a:p>
        </p:txBody>
      </p:sp>
      <p:sp>
        <p:nvSpPr>
          <p:cNvPr id="3" name="TextBox 2">
            <a:extLst>
              <a:ext uri="{FF2B5EF4-FFF2-40B4-BE49-F238E27FC236}">
                <a16:creationId xmlns:a16="http://schemas.microsoft.com/office/drawing/2014/main" xmlns="" id="{0FD4D732-665B-3043-AD4F-297DFF51F3DB}"/>
              </a:ext>
            </a:extLst>
          </p:cNvPr>
          <p:cNvSpPr txBox="1"/>
          <p:nvPr/>
        </p:nvSpPr>
        <p:spPr>
          <a:xfrm>
            <a:off x="687897" y="461394"/>
            <a:ext cx="4085439" cy="1046440"/>
          </a:xfrm>
          <a:prstGeom prst="rect">
            <a:avLst/>
          </a:prstGeom>
          <a:noFill/>
        </p:spPr>
        <p:txBody>
          <a:bodyPr wrap="square" rtlCol="0">
            <a:spAutoFit/>
          </a:bodyPr>
          <a:lstStyle/>
          <a:p>
            <a:pPr>
              <a:buFont typeface="Wingdings" pitchFamily="2" charset="2"/>
              <a:buChar char="q"/>
            </a:pPr>
            <a:r>
              <a:rPr lang="en-US" sz="4400" b="1" dirty="0">
                <a:solidFill>
                  <a:schemeClr val="accent1"/>
                </a:solidFill>
              </a:rPr>
              <a:t>User Stories</a:t>
            </a:r>
            <a:r>
              <a:rPr lang="en-US" sz="3600" b="1" dirty="0">
                <a:solidFill>
                  <a:schemeClr val="accent1"/>
                </a:solidFill>
              </a:rPr>
              <a:t>:</a:t>
            </a:r>
          </a:p>
          <a:p>
            <a:endParaRPr lang="en-IN" dirty="0"/>
          </a:p>
        </p:txBody>
      </p:sp>
      <p:pic>
        <p:nvPicPr>
          <p:cNvPr id="5" name="Picture 4">
            <a:extLst>
              <a:ext uri="{FF2B5EF4-FFF2-40B4-BE49-F238E27FC236}">
                <a16:creationId xmlns:a16="http://schemas.microsoft.com/office/drawing/2014/main" xmlns="" id="{5D260D6A-5AAC-72BE-B0D4-69DCC6B51870}"/>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7812946" y="1692515"/>
            <a:ext cx="3917659" cy="3426509"/>
          </a:xfrm>
          <a:prstGeom prst="rect">
            <a:avLst/>
          </a:prstGeom>
        </p:spPr>
      </p:pic>
    </p:spTree>
    <p:extLst>
      <p:ext uri="{BB962C8B-B14F-4D97-AF65-F5344CB8AC3E}">
        <p14:creationId xmlns:p14="http://schemas.microsoft.com/office/powerpoint/2010/main" xmlns="" val="16029836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D3DDD6-8E74-4DF3-A7C9-6234C7DB3E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8ADAB2-5713-4CC8-B21C-AD74ED6A7D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Tourism design</Template>
  <TotalTime>122</TotalTime>
  <Words>418</Words>
  <Application>Microsoft Office PowerPoint</Application>
  <PresentationFormat>Custom</PresentationFormat>
  <Paragraphs>57</Paragraphs>
  <Slides>15</Slides>
  <Notes>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Basis</vt:lpstr>
      <vt:lpstr>TRAVEL,TOURISM  &amp;   HOSPITALITY</vt:lpstr>
      <vt:lpstr>TEAM MEMBERS:</vt:lpstr>
      <vt:lpstr>TRAVEL:</vt:lpstr>
      <vt:lpstr>    Results on online survey which we          conducted:</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TRAVEL,TOURISM  &amp;   HOSPITALITY</dc:title>
  <dc:creator>bhagath devaguptapu</dc:creator>
  <cp:lastModifiedBy>dell</cp:lastModifiedBy>
  <cp:revision>2</cp:revision>
  <cp:lastPrinted>2022-09-08T11:16:31Z</cp:lastPrinted>
  <dcterms:created xsi:type="dcterms:W3CDTF">2022-09-08T09:57:15Z</dcterms:created>
  <dcterms:modified xsi:type="dcterms:W3CDTF">2022-09-12T14:37:40Z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